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76" r:id="rId8"/>
    <p:sldId id="262" r:id="rId9"/>
    <p:sldId id="272" r:id="rId10"/>
    <p:sldId id="271" r:id="rId11"/>
    <p:sldId id="263" r:id="rId12"/>
    <p:sldId id="264" r:id="rId13"/>
    <p:sldId id="273" r:id="rId14"/>
    <p:sldId id="274" r:id="rId15"/>
    <p:sldId id="275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8D168D-EBAF-47A2-9E2C-2219BFAD0F25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0C1497-462A-46FC-8096-982AF6EE890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5344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Planning &amp; Economic Development Department Activities through June 2014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22, 2014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486400"/>
            <a:ext cx="7772400" cy="12192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Prepared by the Planning and Economic Development Department, Hualapai Tribe</a:t>
            </a:r>
          </a:p>
          <a:p>
            <a:pPr algn="l"/>
            <a:r>
              <a:rPr lang="en-US" sz="1800" dirty="0" smtClean="0"/>
              <a:t>887 West Highway 66, Peach Springs</a:t>
            </a:r>
          </a:p>
          <a:p>
            <a:pPr algn="l"/>
            <a:r>
              <a:rPr lang="en-US" sz="1800" dirty="0" smtClean="0"/>
              <a:t>(928) 769-1310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47716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“To serve the Hualapai people by developing the Tribe’s human, economic, and natural resources in ways that lead to greater self-sufficiency while protecting the people’s unique heritage, culture, and environment.”</a:t>
            </a: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7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Accessibility Improvements to Public Buildings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1"/>
            <a:ext cx="3657599" cy="365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Project:  A $412,500 remodel of existing entrances at ten public buildings including the Senior Center and Gym to meet modern ADA standards.</a:t>
            </a:r>
          </a:p>
          <a:p>
            <a:r>
              <a:rPr lang="en-US" sz="2400" dirty="0" smtClean="0"/>
              <a:t>Status: Complete.</a:t>
            </a:r>
            <a:endParaRPr lang="en-US" sz="2400" dirty="0"/>
          </a:p>
        </p:txBody>
      </p:sp>
      <p:pic>
        <p:nvPicPr>
          <p:cNvPr id="9" name="Picture 8" descr="DSCN2019.JPG"/>
          <p:cNvPicPr>
            <a:picLocks noChangeAspect="1"/>
          </p:cNvPicPr>
          <p:nvPr/>
        </p:nvPicPr>
        <p:blipFill>
          <a:blip r:embed="rId2" cstate="print"/>
          <a:srcRect t="14815" b="14815"/>
          <a:stretch>
            <a:fillRect/>
          </a:stretch>
        </p:blipFill>
        <p:spPr>
          <a:xfrm>
            <a:off x="899160" y="4892246"/>
            <a:ext cx="3291840" cy="1737154"/>
          </a:xfrm>
          <a:prstGeom prst="rect">
            <a:avLst/>
          </a:prstGeom>
        </p:spPr>
      </p:pic>
      <p:pic>
        <p:nvPicPr>
          <p:cNvPr id="13" name="Picture 12" descr="DSCN1919.JPG"/>
          <p:cNvPicPr>
            <a:picLocks noChangeAspect="1"/>
          </p:cNvPicPr>
          <p:nvPr/>
        </p:nvPicPr>
        <p:blipFill>
          <a:blip r:embed="rId3" cstate="print"/>
          <a:srcRect t="4902" b="4902"/>
          <a:stretch>
            <a:fillRect/>
          </a:stretch>
        </p:blipFill>
        <p:spPr>
          <a:xfrm>
            <a:off x="4876800" y="1353717"/>
            <a:ext cx="3657600" cy="2474166"/>
          </a:xfrm>
          <a:prstGeom prst="rect">
            <a:avLst/>
          </a:prstGeom>
        </p:spPr>
      </p:pic>
      <p:pic>
        <p:nvPicPr>
          <p:cNvPr id="7" name="Picture 6" descr="DSCN2243.JPG"/>
          <p:cNvPicPr>
            <a:picLocks noChangeAspect="1"/>
          </p:cNvPicPr>
          <p:nvPr/>
        </p:nvPicPr>
        <p:blipFill>
          <a:blip r:embed="rId4" cstate="print"/>
          <a:srcRect t="4902" b="4902"/>
          <a:stretch>
            <a:fillRect/>
          </a:stretch>
        </p:blipFill>
        <p:spPr>
          <a:xfrm>
            <a:off x="4876800" y="4155234"/>
            <a:ext cx="3657600" cy="247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152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Hualapai Market and Remodel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114800" cy="5791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Time Line:</a:t>
            </a:r>
          </a:p>
          <a:p>
            <a:pPr lvl="1"/>
            <a:r>
              <a:rPr lang="en-US" sz="1800" dirty="0" smtClean="0"/>
              <a:t>Best Market closes on May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On May 27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a 1,200 sq. ft. portion of the store re-opens as Hualapai Market under management of GCRC.</a:t>
            </a:r>
          </a:p>
          <a:p>
            <a:pPr lvl="1"/>
            <a:r>
              <a:rPr lang="en-US" sz="1800" dirty="0" smtClean="0"/>
              <a:t>Tribal Council and GCRC vote on May 28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to expend funds to remodel the entire 5,600 sq. ft. building.</a:t>
            </a:r>
          </a:p>
          <a:p>
            <a:pPr lvl="1"/>
            <a:r>
              <a:rPr lang="en-US" sz="1800" dirty="0" smtClean="0"/>
              <a:t>Tribe seeks Design-Build firm to remodel market on May 29th.  Proposals due on June 23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with evaluation and contract award scheduled for early summer.</a:t>
            </a:r>
          </a:p>
          <a:p>
            <a:pPr lvl="1"/>
            <a:r>
              <a:rPr lang="en-US" sz="1800" dirty="0" smtClean="0"/>
              <a:t>Project estimated to take six months to design and construct after “notice to proceed” is given by Tribe.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3429000"/>
            <a:ext cx="4267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 Features and Services: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 and internet café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Butcher shop and Bakery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cold and dry storage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New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electrical, plumbing and HVAC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New finishes throughout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parking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wider variety of food products including home-grown beef and venison </a:t>
            </a:r>
            <a:r>
              <a:rPr lang="en-US" dirty="0" smtClean="0"/>
              <a:t>and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native foods.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SCN2225.JPG"/>
          <p:cNvPicPr>
            <a:picLocks noChangeAspect="1"/>
          </p:cNvPicPr>
          <p:nvPr/>
        </p:nvPicPr>
        <p:blipFill>
          <a:blip r:embed="rId2" cstate="print"/>
          <a:srcRect t="2451" b="8578"/>
          <a:stretch>
            <a:fillRect/>
          </a:stretch>
        </p:blipFill>
        <p:spPr>
          <a:xfrm>
            <a:off x="5166360" y="1003903"/>
            <a:ext cx="3291840" cy="2196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Osterman Gas Station Stabilization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4114800" cy="5440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Project: National Park Service has awarded a $55,000 grant to the Tribe to strengthen the walls and foundation of the historic gas station constructed in 1922.</a:t>
            </a:r>
          </a:p>
          <a:p>
            <a:r>
              <a:rPr lang="en-US" sz="2000" dirty="0" smtClean="0"/>
              <a:t>Status: Complete.</a:t>
            </a:r>
            <a:endParaRPr lang="en-US" sz="2000" dirty="0"/>
          </a:p>
        </p:txBody>
      </p:sp>
      <p:pic>
        <p:nvPicPr>
          <p:cNvPr id="5" name="Picture 4" descr="DSCN2080.JPG"/>
          <p:cNvPicPr>
            <a:picLocks noChangeAspect="1"/>
          </p:cNvPicPr>
          <p:nvPr/>
        </p:nvPicPr>
        <p:blipFill>
          <a:blip r:embed="rId2" cstate="print"/>
          <a:srcRect t="3704"/>
          <a:stretch>
            <a:fillRect/>
          </a:stretch>
        </p:blipFill>
        <p:spPr>
          <a:xfrm>
            <a:off x="5029200" y="1463040"/>
            <a:ext cx="3291840" cy="2377440"/>
          </a:xfrm>
          <a:prstGeom prst="rect">
            <a:avLst/>
          </a:prstGeom>
        </p:spPr>
      </p:pic>
      <p:pic>
        <p:nvPicPr>
          <p:cNvPr id="6" name="Picture 5" descr="DSCN2101.JPG"/>
          <p:cNvPicPr>
            <a:picLocks noChangeAspect="1"/>
          </p:cNvPicPr>
          <p:nvPr/>
        </p:nvPicPr>
        <p:blipFill>
          <a:blip r:embed="rId3" cstate="print"/>
          <a:srcRect t="3704"/>
          <a:stretch>
            <a:fillRect/>
          </a:stretch>
        </p:blipFill>
        <p:spPr>
          <a:xfrm>
            <a:off x="5029200" y="4208552"/>
            <a:ext cx="3291840" cy="2377440"/>
          </a:xfrm>
          <a:prstGeom prst="rect">
            <a:avLst/>
          </a:prstGeom>
        </p:spPr>
      </p:pic>
      <p:pic>
        <p:nvPicPr>
          <p:cNvPr id="7" name="Picture 6" descr="DSCN2099.JPG"/>
          <p:cNvPicPr>
            <a:picLocks noChangeAspect="1"/>
          </p:cNvPicPr>
          <p:nvPr/>
        </p:nvPicPr>
        <p:blipFill>
          <a:blip r:embed="rId4" cstate="print"/>
          <a:srcRect t="3704"/>
          <a:stretch>
            <a:fillRect/>
          </a:stretch>
        </p:blipFill>
        <p:spPr>
          <a:xfrm>
            <a:off x="838200" y="4208552"/>
            <a:ext cx="3291840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2013 – BIA - IEED – Tribal Energy Development Capacity Grant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46482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sz="3800" u="sng" dirty="0" smtClean="0"/>
              <a:t>Proposal</a:t>
            </a:r>
            <a:r>
              <a:rPr lang="en-US" sz="3800" dirty="0" smtClean="0"/>
              <a:t>: $100,300 allotted to:</a:t>
            </a:r>
          </a:p>
          <a:p>
            <a:pPr lvl="1"/>
            <a:r>
              <a:rPr lang="en-US" dirty="0" smtClean="0"/>
              <a:t>Establish training a program for GCRC staff to operate the mini-grid and GCW and begin an electrical apprenticeship program for solar PV installation on the Reservation.</a:t>
            </a:r>
          </a:p>
          <a:p>
            <a:pPr lvl="1"/>
            <a:r>
              <a:rPr lang="en-US" dirty="0" smtClean="0"/>
              <a:t>Provide training to Hualapai to negotiate power line rights-of-way leases</a:t>
            </a:r>
          </a:p>
          <a:p>
            <a:pPr lvl="1"/>
            <a:r>
              <a:rPr lang="en-US" dirty="0" smtClean="0"/>
              <a:t>Implement a Tribal Utility Authority</a:t>
            </a:r>
          </a:p>
          <a:p>
            <a:pPr lvl="1"/>
            <a:r>
              <a:rPr lang="en-US" dirty="0" smtClean="0"/>
              <a:t>Hire a renewable energy expert to seek a buyer of solar power produced on the Reservation.</a:t>
            </a:r>
          </a:p>
          <a:p>
            <a:pPr lvl="1"/>
            <a:r>
              <a:rPr lang="en-US" dirty="0" smtClean="0"/>
              <a:t>Prepare a energy capacity assessment report.</a:t>
            </a:r>
          </a:p>
          <a:p>
            <a:pPr lvl="1"/>
            <a:endParaRPr lang="en-US" dirty="0" smtClean="0"/>
          </a:p>
          <a:p>
            <a:r>
              <a:rPr lang="en-US" sz="3800" u="sng" dirty="0" smtClean="0"/>
              <a:t>Progress to date</a:t>
            </a:r>
            <a:r>
              <a:rPr lang="en-US" sz="3800" dirty="0" smtClean="0"/>
              <a:t>:</a:t>
            </a:r>
          </a:p>
          <a:p>
            <a:pPr lvl="1"/>
            <a:r>
              <a:rPr lang="en-US" dirty="0" smtClean="0"/>
              <a:t>Application made on February 18, 2014</a:t>
            </a:r>
          </a:p>
          <a:p>
            <a:pPr lvl="1"/>
            <a:r>
              <a:rPr lang="en-US" dirty="0" smtClean="0"/>
              <a:t>Award announced on May 7, 2014</a:t>
            </a:r>
          </a:p>
          <a:p>
            <a:pPr lvl="1"/>
            <a:r>
              <a:rPr lang="en-US" dirty="0" smtClean="0"/>
              <a:t>Awaiting grant contract from BIA.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0056" y="1066803"/>
            <a:ext cx="3017520" cy="20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hoto.JPG"/>
          <p:cNvPicPr>
            <a:picLocks noChangeAspect="1"/>
          </p:cNvPicPr>
          <p:nvPr/>
        </p:nvPicPr>
        <p:blipFill>
          <a:blip r:embed="rId3" cstate="print"/>
          <a:srcRect t="55000"/>
          <a:stretch>
            <a:fillRect/>
          </a:stretch>
        </p:blipFill>
        <p:spPr>
          <a:xfrm>
            <a:off x="5486400" y="3137914"/>
            <a:ext cx="3017520" cy="1357886"/>
          </a:xfrm>
          <a:prstGeom prst="rect">
            <a:avLst/>
          </a:prstGeom>
        </p:spPr>
      </p:pic>
      <p:pic>
        <p:nvPicPr>
          <p:cNvPr id="2050" name="Picture 2" descr="0167411-R1-025-11"/>
          <p:cNvPicPr>
            <a:picLocks noChangeAspect="1" noChangeArrowheads="1"/>
          </p:cNvPicPr>
          <p:nvPr/>
        </p:nvPicPr>
        <p:blipFill>
          <a:blip r:embed="rId4" cstate="print"/>
          <a:srcRect b="7036"/>
          <a:stretch>
            <a:fillRect/>
          </a:stretch>
        </p:blipFill>
        <p:spPr bwMode="auto">
          <a:xfrm>
            <a:off x="5486689" y="4565077"/>
            <a:ext cx="3017520" cy="189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2014 - BIA Energy and Mineral Development Program- Flagstone Feasibility Study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114800" cy="5181600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Proposal</a:t>
            </a:r>
            <a:r>
              <a:rPr lang="en-US" sz="2000" dirty="0" smtClean="0"/>
              <a:t>: $28,729 to assess existing flagstone resources at existing mine on west side of Reservation and to test potential of new flagstone resources along Route 18 near mile post 10.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u="sng" dirty="0" smtClean="0"/>
              <a:t>Progress to Date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Application made on February 18, 2014</a:t>
            </a:r>
          </a:p>
          <a:p>
            <a:pPr lvl="1"/>
            <a:r>
              <a:rPr lang="en-US" sz="2000" dirty="0" smtClean="0"/>
              <a:t>Award announced on March 6, 2014</a:t>
            </a:r>
          </a:p>
          <a:p>
            <a:pPr lvl="1"/>
            <a:r>
              <a:rPr lang="en-US" sz="2000" dirty="0" smtClean="0"/>
              <a:t>Awaiting grant contract from BIA.</a:t>
            </a:r>
          </a:p>
          <a:p>
            <a:pPr lvl="1"/>
            <a:endParaRPr lang="en-US" sz="2000" dirty="0" smtClean="0"/>
          </a:p>
        </p:txBody>
      </p:sp>
      <p:pic>
        <p:nvPicPr>
          <p:cNvPr id="7" name="Picture 6" descr="DSCN1993.JPG"/>
          <p:cNvPicPr>
            <a:picLocks noChangeAspect="1"/>
          </p:cNvPicPr>
          <p:nvPr/>
        </p:nvPicPr>
        <p:blipFill>
          <a:blip r:embed="rId2" cstate="print"/>
          <a:srcRect t="1225" b="7353"/>
          <a:stretch>
            <a:fillRect/>
          </a:stretch>
        </p:blipFill>
        <p:spPr>
          <a:xfrm>
            <a:off x="4892040" y="1404376"/>
            <a:ext cx="3566160" cy="24451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92" y="4114800"/>
            <a:ext cx="3657600" cy="238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278"/>
            <a:ext cx="8229600" cy="8152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Ongoing Programs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6612" y="697348"/>
            <a:ext cx="4040188" cy="6397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Housing Improvement Program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6612" y="1383291"/>
            <a:ext cx="4040188" cy="170165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Objective: Provide safe and sanitary housing to Tribal members </a:t>
            </a:r>
          </a:p>
          <a:p>
            <a:r>
              <a:rPr lang="en-US" sz="1600" dirty="0" smtClean="0"/>
              <a:t>Eligibility: </a:t>
            </a:r>
            <a:r>
              <a:rPr lang="en-US" sz="1600" dirty="0"/>
              <a:t> </a:t>
            </a:r>
            <a:r>
              <a:rPr lang="en-US" sz="1600" dirty="0" smtClean="0"/>
              <a:t>Based on income, age, disability and number of dependents</a:t>
            </a:r>
          </a:p>
          <a:p>
            <a:r>
              <a:rPr lang="en-US" sz="1600" dirty="0" smtClean="0"/>
              <a:t>Options: Build new home up to $120K or remodel existing home up to $35K 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4025" y="706582"/>
            <a:ext cx="4041775" cy="6397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Home Site &amp; Commercial Leases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4025" y="1346344"/>
            <a:ext cx="4041775" cy="167204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Objective:  Provide adequate home sites for Tribal members.</a:t>
            </a:r>
          </a:p>
          <a:p>
            <a:r>
              <a:rPr lang="en-US" sz="1600" dirty="0" smtClean="0"/>
              <a:t>Eligibility: Lease site must be approved by Tribal Environmental Review Committee and Tribal Council.</a:t>
            </a:r>
          </a:p>
          <a:p>
            <a:r>
              <a:rPr lang="en-US" sz="1600" dirty="0" smtClean="0"/>
              <a:t>Provides support for Court conveyances</a:t>
            </a:r>
          </a:p>
          <a:p>
            <a:endParaRPr lang="en-US" sz="1600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49649" y="4308335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/>
              <a:t>Building Permit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(General &amp; Low Impact)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649649" y="4948098"/>
            <a:ext cx="4041775" cy="166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Objective:  Ensure that all building structures are built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 safe and sound manner per the Building Code.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Eligibility: Building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Permits are required for structures unless specifically noted by Hualapai Environmental Review Code.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60958" y="469423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noProof="0" dirty="0" smtClean="0"/>
              <a:t>Gamyu Newsletter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60958" y="5414553"/>
            <a:ext cx="4041775" cy="136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Objective:  Publish community news, editorials and public notices.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Eligibility: Articles must not defame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slander </a:t>
            </a:r>
            <a:r>
              <a:rPr lang="en-US" sz="1600" noProof="0" dirty="0" smtClean="0"/>
              <a:t>private individuals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287019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/>
              <a:t>Youth Recreation Program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457200" y="3551109"/>
            <a:ext cx="4041775" cy="167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Objective:  Provide financial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 to participate in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recreation, educational and cultural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Eligibility: Must be a Tribal member under 25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years of age.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4645037" y="2918323"/>
            <a:ext cx="427729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noProof="0" dirty="0" smtClean="0"/>
              <a:t>Tribal Environmental</a:t>
            </a:r>
            <a:r>
              <a:rPr lang="en-US" b="1" dirty="0" smtClean="0"/>
              <a:t> </a:t>
            </a:r>
            <a:r>
              <a:rPr lang="en-US" b="1" noProof="0" dirty="0" smtClean="0"/>
              <a:t>Review Commission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4617332" y="3678157"/>
            <a:ext cx="4231108" cy="801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Objective:  </a:t>
            </a:r>
            <a:r>
              <a:rPr lang="en-US" sz="1600" dirty="0" smtClean="0"/>
              <a:t>Review all land use and building permit applications with recommendations to Tribal Council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Projects in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r>
              <a:rPr lang="en-US" dirty="0" smtClean="0"/>
              <a:t>Grant Applications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2014 Indian Community Development Block Grant</a:t>
            </a:r>
          </a:p>
          <a:p>
            <a:r>
              <a:rPr lang="en-US" dirty="0" smtClean="0"/>
              <a:t>CTAS funding for Adult Detention Center office expansion and establishment of Wellness Court. </a:t>
            </a:r>
          </a:p>
          <a:p>
            <a:r>
              <a:rPr lang="en-US" dirty="0" smtClean="0"/>
              <a:t>ADOT “5311” for transit feasibility study grant to develop bus (fixed route or dial-a-ride) service in the Peach Springs area and provide for a “park and ride” facility and shuttle service for employees commuting to work from Kingman to Peach Springs.</a:t>
            </a:r>
          </a:p>
          <a:p>
            <a:r>
              <a:rPr lang="en-US" dirty="0" smtClean="0"/>
              <a:t>Freeport-McMoRan’s </a:t>
            </a:r>
            <a:r>
              <a:rPr lang="en-US" u="sng" dirty="0" smtClean="0"/>
              <a:t>Native American Partnership Fund </a:t>
            </a:r>
            <a:r>
              <a:rPr lang="en-US" dirty="0" smtClean="0"/>
              <a:t>for additional funding for Youth Camp Bunk House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Seeking proposals to remodel Osterman (Shell) gas station from private investors.</a:t>
            </a:r>
          </a:p>
          <a:p>
            <a:r>
              <a:rPr lang="en-US" dirty="0" smtClean="0"/>
              <a:t>Working with Public Services </a:t>
            </a:r>
            <a:r>
              <a:rPr lang="en-US" dirty="0" err="1" smtClean="0"/>
              <a:t>Departmemt</a:t>
            </a:r>
            <a:r>
              <a:rPr lang="en-US" dirty="0" smtClean="0"/>
              <a:t> on creation of a Long Range Transportation Plan for the Hualapai Reservation.</a:t>
            </a:r>
          </a:p>
          <a:p>
            <a:r>
              <a:rPr lang="en-US" dirty="0" smtClean="0"/>
              <a:t>Reviewing sites in Peach Springs suitable for solar photovoltaics to reduce electric demand from Mohave Electric Cooperative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274638"/>
            <a:ext cx="8465127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Current Projects The Planning and Economic Development Office is working on for the Hualapai Tribe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Master Plan for the Hualapai Tribe</a:t>
            </a:r>
          </a:p>
          <a:p>
            <a:r>
              <a:rPr lang="en-US" dirty="0" smtClean="0"/>
              <a:t>Elder Group Home</a:t>
            </a:r>
          </a:p>
          <a:p>
            <a:r>
              <a:rPr lang="en-US" dirty="0" smtClean="0"/>
              <a:t>New Playgrounds for Peach Springs</a:t>
            </a:r>
          </a:p>
          <a:p>
            <a:r>
              <a:rPr lang="en-US" dirty="0" smtClean="0"/>
              <a:t>Alternative to Corrections/Transitional Living Facility</a:t>
            </a:r>
          </a:p>
          <a:p>
            <a:r>
              <a:rPr lang="en-US" dirty="0" smtClean="0"/>
              <a:t>Adult Detention Center</a:t>
            </a:r>
          </a:p>
          <a:p>
            <a:r>
              <a:rPr lang="en-US" dirty="0" smtClean="0"/>
              <a:t>Youth Camp</a:t>
            </a:r>
          </a:p>
          <a:p>
            <a:r>
              <a:rPr lang="en-US" dirty="0" smtClean="0"/>
              <a:t>Accessibility Improvements to Public Buildings</a:t>
            </a:r>
          </a:p>
          <a:p>
            <a:r>
              <a:rPr lang="en-US" dirty="0" smtClean="0"/>
              <a:t>Grocery Store Remodel</a:t>
            </a:r>
          </a:p>
          <a:p>
            <a:r>
              <a:rPr lang="en-US" dirty="0" smtClean="0"/>
              <a:t>Stabilization of Osterman Service Station</a:t>
            </a:r>
          </a:p>
          <a:p>
            <a:r>
              <a:rPr lang="en-US" dirty="0" smtClean="0"/>
              <a:t>Housing Improvement Program</a:t>
            </a:r>
          </a:p>
          <a:p>
            <a:r>
              <a:rPr lang="en-US" dirty="0" smtClean="0"/>
              <a:t>Home Site Leases</a:t>
            </a:r>
          </a:p>
          <a:p>
            <a:r>
              <a:rPr lang="en-US" dirty="0" smtClean="0"/>
              <a:t>Building Permits</a:t>
            </a:r>
          </a:p>
          <a:p>
            <a:r>
              <a:rPr lang="en-US" dirty="0" smtClean="0"/>
              <a:t>Publish the Gamyu</a:t>
            </a:r>
          </a:p>
          <a:p>
            <a:r>
              <a:rPr lang="en-US" dirty="0" smtClean="0"/>
              <a:t>Future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Master Plan for the Hualapai Tribe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Master Plan covers all Reservation Lands including Cholla Ranch and Truxton Triangle</a:t>
            </a:r>
          </a:p>
          <a:p>
            <a:r>
              <a:rPr lang="en-US" dirty="0" smtClean="0"/>
              <a:t>The Master Plan is divided into nine elements covering: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Land Use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Housing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Public Buildings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Economic Development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Infrastructure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Ranching, Forestry and Mining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Transportation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Environmental Protection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Strategic Planning</a:t>
            </a:r>
          </a:p>
          <a:p>
            <a:r>
              <a:rPr lang="en-US" dirty="0" smtClean="0"/>
              <a:t>Status: </a:t>
            </a:r>
          </a:p>
          <a:p>
            <a:pPr lvl="1"/>
            <a:r>
              <a:rPr lang="en-US" dirty="0" smtClean="0"/>
              <a:t>Nine </a:t>
            </a:r>
            <a:r>
              <a:rPr lang="en-US" dirty="0" smtClean="0">
                <a:solidFill>
                  <a:srgbClr val="0033CC"/>
                </a:solidFill>
              </a:rPr>
              <a:t>elements</a:t>
            </a:r>
            <a:r>
              <a:rPr lang="en-US" dirty="0" smtClean="0"/>
              <a:t> and the introduction have been approved by the Tribal Environmental Review Committee, with highlights published in the Gamyu.</a:t>
            </a:r>
          </a:p>
          <a:p>
            <a:pPr lvl="1"/>
            <a:r>
              <a:rPr lang="en-US" dirty="0" smtClean="0"/>
              <a:t>When all elements have been published, and commented on by the public, a community meeting will be held to discuss the Master Plan and address public comments.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Uptown Peach Springs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490" t="8485" r="5490" b="8485"/>
          <a:stretch>
            <a:fillRect/>
          </a:stretch>
        </p:blipFill>
        <p:spPr bwMode="auto">
          <a:xfrm>
            <a:off x="457200" y="1371600"/>
            <a:ext cx="8229600" cy="496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4495800" y="5029200"/>
            <a:ext cx="1219200" cy="533400"/>
          </a:xfrm>
          <a:prstGeom prst="wedgeRectCallout">
            <a:avLst>
              <a:gd name="adj1" fmla="val -55850"/>
              <a:gd name="adj2" fmla="val -13346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Site for Elder Group Home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676400" y="3810000"/>
            <a:ext cx="1371600" cy="533400"/>
          </a:xfrm>
          <a:prstGeom prst="wedgeRectCallout">
            <a:avLst>
              <a:gd name="adj1" fmla="val 34302"/>
              <a:gd name="adj2" fmla="val 17130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Site for Daycare Center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295400" y="5638800"/>
            <a:ext cx="1600200" cy="533400"/>
          </a:xfrm>
          <a:prstGeom prst="wedgeRectCallout">
            <a:avLst>
              <a:gd name="adj1" fmla="val 79792"/>
              <a:gd name="adj2" fmla="val -11441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Site for Alternative to Corrections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8527"/>
            <a:ext cx="8229600" cy="6951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Elder Group Home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600200"/>
            <a:ext cx="3648974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Project:  A 4,600 sq. ft., 8-bedroom building located at Juniper and Oak Streets (play ground) designed for active seniors.  Estimated cost is $1,125,000 </a:t>
            </a:r>
          </a:p>
          <a:p>
            <a:r>
              <a:rPr lang="en-US" sz="2400" dirty="0" smtClean="0"/>
              <a:t>Status: Project broke  ground on April 21, 2014 and should be completed by Thanksgiving of 2014.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1245" t="26216" r="11245" b="36515"/>
          <a:stretch>
            <a:fillRect/>
          </a:stretch>
        </p:blipFill>
        <p:spPr bwMode="auto">
          <a:xfrm>
            <a:off x="4268646" y="1387705"/>
            <a:ext cx="4572000" cy="164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08764" y="2867329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" pitchFamily="34" charset="0"/>
              </a:rPr>
              <a:t>Architect’s rendering of main entrance on east side of building</a:t>
            </a:r>
            <a:endParaRPr lang="en-US" sz="1200" dirty="0">
              <a:latin typeface="Gill Sans MT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 l="19977" t="16343" r="16452" b="33594"/>
          <a:stretch>
            <a:fillRect/>
          </a:stretch>
        </p:blipFill>
        <p:spPr bwMode="auto">
          <a:xfrm rot="-5400000">
            <a:off x="5314458" y="3488224"/>
            <a:ext cx="26920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6931"/>
            <a:ext cx="8229600" cy="6951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Playgrounds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9418" y="1064494"/>
            <a:ext cx="4438073" cy="552103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Project:  Provide additional playgrounds in Peach Springs as follows: </a:t>
            </a:r>
          </a:p>
          <a:p>
            <a:pPr lvl="1"/>
            <a:r>
              <a:rPr lang="en-US" sz="1600" dirty="0" smtClean="0"/>
              <a:t>1) new 0.36 acre playground with basketball court </a:t>
            </a:r>
            <a:r>
              <a:rPr lang="en-US" sz="1600" dirty="0" err="1" smtClean="0"/>
              <a:t>accross</a:t>
            </a:r>
            <a:r>
              <a:rPr lang="en-US" sz="1600" dirty="0" smtClean="0"/>
              <a:t> street from Elder Group Home, </a:t>
            </a:r>
          </a:p>
          <a:p>
            <a:pPr lvl="1"/>
            <a:r>
              <a:rPr lang="en-US" sz="1600" dirty="0" smtClean="0"/>
              <a:t>2) new 0.26 acre playground next to Housing Department, </a:t>
            </a:r>
          </a:p>
          <a:p>
            <a:pPr lvl="1"/>
            <a:r>
              <a:rPr lang="en-US" sz="1600" dirty="0" smtClean="0"/>
              <a:t>3) new 0.30 playground on Indian Way next to Mormon Church, and </a:t>
            </a:r>
          </a:p>
          <a:p>
            <a:pPr lvl="1"/>
            <a:r>
              <a:rPr lang="en-US" sz="1600" dirty="0" smtClean="0"/>
              <a:t>4) expand existing 0.15 acre playground next to Court House.  </a:t>
            </a:r>
          </a:p>
          <a:p>
            <a:r>
              <a:rPr lang="en-US" sz="2000" dirty="0" smtClean="0"/>
              <a:t>Budget: $1,225,000. </a:t>
            </a:r>
          </a:p>
          <a:p>
            <a:pPr lvl="0"/>
            <a:r>
              <a:rPr lang="en-US" sz="2000" dirty="0" smtClean="0"/>
              <a:t>Status: Project to be funded by 2014 Indian Community Development Block Grant and Tribal matching funds.  Award notice expected in late 2014 with design and construction to begin in 2015.</a:t>
            </a:r>
          </a:p>
          <a:p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968" y="959660"/>
            <a:ext cx="3786322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18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Alternative to Corrections/Transitional Living Facility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65418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Project:  A $527,761 remodel of the old IHS Clinic (3,595 sq. ft.) for up 6 men and 6 women,  located south of the new Health Department building.</a:t>
            </a:r>
          </a:p>
          <a:p>
            <a:r>
              <a:rPr lang="en-US" sz="2000" dirty="0" smtClean="0"/>
              <a:t>Status: Building is complete and awaiting occupancy.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3931920" cy="307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009" y="4594552"/>
            <a:ext cx="188586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74900" y="6280038"/>
            <a:ext cx="1863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Basement Floor Plan</a:t>
            </a:r>
            <a:endParaRPr lang="en-US" sz="1400" dirty="0"/>
          </a:p>
        </p:txBody>
      </p:sp>
      <p:pic>
        <p:nvPicPr>
          <p:cNvPr id="7" name="Picture 6" descr="DSCN2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5242560"/>
            <a:ext cx="1645920" cy="1234440"/>
          </a:xfrm>
          <a:prstGeom prst="rect">
            <a:avLst/>
          </a:prstGeom>
        </p:spPr>
      </p:pic>
      <p:pic>
        <p:nvPicPr>
          <p:cNvPr id="8" name="Picture 7" descr="DSCN21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962400"/>
            <a:ext cx="1645920" cy="1234440"/>
          </a:xfrm>
          <a:prstGeom prst="rect">
            <a:avLst/>
          </a:prstGeom>
        </p:spPr>
      </p:pic>
      <p:pic>
        <p:nvPicPr>
          <p:cNvPr id="9" name="Picture 8" descr="DSCN21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5242560"/>
            <a:ext cx="1645920" cy="1234440"/>
          </a:xfrm>
          <a:prstGeom prst="rect">
            <a:avLst/>
          </a:prstGeom>
        </p:spPr>
      </p:pic>
      <p:pic>
        <p:nvPicPr>
          <p:cNvPr id="10" name="Picture 9" descr="DSCN21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3962400"/>
            <a:ext cx="1645920" cy="123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1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Adult Detention Center Expansion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Project:  An estimated $1,159,450 remodel of the of existing facility (2,700 sq. ft.) for a new Women’s 20-bed Dormitory and Booking area plus a 2,278 sq. ft. office addition and parking lot.</a:t>
            </a:r>
          </a:p>
          <a:p>
            <a:r>
              <a:rPr lang="en-US" sz="2400" dirty="0" smtClean="0"/>
              <a:t>Status: Architect has provided conceptual design to committee for review.  Construction Project requires additional funding.</a:t>
            </a:r>
          </a:p>
          <a:p>
            <a:r>
              <a:rPr lang="en-US" sz="2400" dirty="0" smtClean="0"/>
              <a:t>Tribe has applied for $1.1 million in funding as part of Dept of Justice grant submitted in March 2014 and awaiting award announcement in Summer 2014.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3268"/>
          <a:stretch>
            <a:fillRect/>
          </a:stretch>
        </p:blipFill>
        <p:spPr bwMode="auto">
          <a:xfrm>
            <a:off x="4800600" y="4097904"/>
            <a:ext cx="3595154" cy="237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080" y="1219200"/>
            <a:ext cx="3474720" cy="26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Youth Camp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267200" cy="525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Project: A new 5,967 square foot bunk house to accommodate 24 people w/ kitchen, dining room and bathrooms, a 4,000 square foot pavilion, restrooms &amp; laundry building, cabins, RV park, open air camp sites, a 400 square foot hunter’s game preparation area, baseball field and basketball court, and infrastructure valued at $3,682,500.</a:t>
            </a:r>
          </a:p>
          <a:p>
            <a:r>
              <a:rPr lang="en-US" sz="2000" dirty="0" smtClean="0"/>
              <a:t>Status:  Infrastructure bids due on July 10, 2014.  Bunk house plans being engineered.  Pavilion and restroom/laundry buildings in preliminary design stage.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26186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" pitchFamily="34" charset="0"/>
              </a:rPr>
              <a:t>Front view of main entrance on east side of building</a:t>
            </a:r>
            <a:endParaRPr lang="en-US" sz="1200" dirty="0">
              <a:latin typeface="Gill Sans M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05200"/>
            <a:ext cx="3931920" cy="261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114800" cy="13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10200" y="6096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" pitchFamily="34" charset="0"/>
              </a:rPr>
              <a:t>Master Plan of Youth Camp</a:t>
            </a:r>
            <a:endParaRPr lang="en-US" sz="12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1401</Words>
  <Application>Microsoft Office PowerPoint</Application>
  <PresentationFormat>On-screen Show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Flow</vt:lpstr>
      <vt:lpstr>Review of Planning &amp; Economic Development Department Activities through June 2014  July 22, 2014</vt:lpstr>
      <vt:lpstr>Current Projects The Planning and Economic Development Office is working on for the Hualapai Tribe</vt:lpstr>
      <vt:lpstr>Master Plan for the Hualapai Tribe</vt:lpstr>
      <vt:lpstr>Uptown Peach Springs</vt:lpstr>
      <vt:lpstr>Elder Group Home</vt:lpstr>
      <vt:lpstr>Playgrounds</vt:lpstr>
      <vt:lpstr>Alternative to Corrections/Transitional Living Facility</vt:lpstr>
      <vt:lpstr>Adult Detention Center Expansion</vt:lpstr>
      <vt:lpstr>Youth Camp</vt:lpstr>
      <vt:lpstr>Accessibility Improvements to Public Buildings</vt:lpstr>
      <vt:lpstr>Hualapai Market and Remodel</vt:lpstr>
      <vt:lpstr>Osterman Gas Station Stabilization</vt:lpstr>
      <vt:lpstr>2013 – BIA - IEED – Tribal Energy Development Capacity Grant</vt:lpstr>
      <vt:lpstr>2014 - BIA Energy and Mineral Development Program- Flagstone Feasibility Study </vt:lpstr>
      <vt:lpstr>Ongoing Programs</vt:lpstr>
      <vt:lpstr>Other Projects in Process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Planning &amp; Economic Development Department Activities in 2012 , November 19, 2012</dc:title>
  <dc:creator>kdavidson</dc:creator>
  <cp:lastModifiedBy>kdavidson</cp:lastModifiedBy>
  <cp:revision>91</cp:revision>
  <dcterms:created xsi:type="dcterms:W3CDTF">2012-11-14T16:17:55Z</dcterms:created>
  <dcterms:modified xsi:type="dcterms:W3CDTF">2014-07-23T20:11:30Z</dcterms:modified>
</cp:coreProperties>
</file>